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Lora Medium"/>
      <p:regular r:id="rId27"/>
      <p:bold r:id="rId28"/>
      <p:italic r:id="rId29"/>
      <p:boldItalic r:id="rId30"/>
    </p:embeddedFont>
    <p:embeddedFont>
      <p:font typeface="Lora SemiBold"/>
      <p:regular r:id="rId31"/>
      <p:bold r:id="rId32"/>
      <p:italic r:id="rId33"/>
      <p:boldItalic r:id="rId34"/>
    </p:embeddedFont>
    <p:embeddedFont>
      <p:font typeface="Lora"/>
      <p:regular r:id="rId35"/>
      <p:bold r:id="rId36"/>
      <p:italic r:id="rId37"/>
      <p:boldItalic r:id="rId38"/>
    </p:embeddedFont>
    <p:embeddedFont>
      <p:font typeface="Comfortaa Medium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Medium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LoraMedium-bold.fntdata"/><Relationship Id="rId27" Type="http://schemas.openxmlformats.org/officeDocument/2006/relationships/font" Target="fonts/Lora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ora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oraSemiBold-regular.fntdata"/><Relationship Id="rId30" Type="http://schemas.openxmlformats.org/officeDocument/2006/relationships/font" Target="fonts/LoraMedium-boldItalic.fntdata"/><Relationship Id="rId11" Type="http://schemas.openxmlformats.org/officeDocument/2006/relationships/slide" Target="slides/slide6.xml"/><Relationship Id="rId33" Type="http://schemas.openxmlformats.org/officeDocument/2006/relationships/font" Target="fonts/LoraSemiBold-italic.fntdata"/><Relationship Id="rId10" Type="http://schemas.openxmlformats.org/officeDocument/2006/relationships/slide" Target="slides/slide5.xml"/><Relationship Id="rId32" Type="http://schemas.openxmlformats.org/officeDocument/2006/relationships/font" Target="fonts/LoraSemiBold-bold.fntdata"/><Relationship Id="rId13" Type="http://schemas.openxmlformats.org/officeDocument/2006/relationships/slide" Target="slides/slide8.xml"/><Relationship Id="rId35" Type="http://schemas.openxmlformats.org/officeDocument/2006/relationships/font" Target="fonts/Lora-regular.fntdata"/><Relationship Id="rId12" Type="http://schemas.openxmlformats.org/officeDocument/2006/relationships/slide" Target="slides/slide7.xml"/><Relationship Id="rId34" Type="http://schemas.openxmlformats.org/officeDocument/2006/relationships/font" Target="fonts/LoraSemiBold-boldItalic.fntdata"/><Relationship Id="rId15" Type="http://schemas.openxmlformats.org/officeDocument/2006/relationships/slide" Target="slides/slide10.xml"/><Relationship Id="rId37" Type="http://schemas.openxmlformats.org/officeDocument/2006/relationships/font" Target="fonts/Lora-italic.fntdata"/><Relationship Id="rId14" Type="http://schemas.openxmlformats.org/officeDocument/2006/relationships/slide" Target="slides/slide9.xml"/><Relationship Id="rId36" Type="http://schemas.openxmlformats.org/officeDocument/2006/relationships/font" Target="fonts/Lora-bold.fntdata"/><Relationship Id="rId17" Type="http://schemas.openxmlformats.org/officeDocument/2006/relationships/slide" Target="slides/slide12.xml"/><Relationship Id="rId39" Type="http://schemas.openxmlformats.org/officeDocument/2006/relationships/font" Target="fonts/ComfortaaMedium-regular.fntdata"/><Relationship Id="rId16" Type="http://schemas.openxmlformats.org/officeDocument/2006/relationships/slide" Target="slides/slide11.xml"/><Relationship Id="rId38" Type="http://schemas.openxmlformats.org/officeDocument/2006/relationships/font" Target="fonts/Lora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ac9cf0d20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ac9cf0d20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c9cf0d20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ac9cf0d20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ac9cf0d20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ac9cf0d20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ac9cf0d20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ac9cf0d20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c9cf0d20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ac9cf0d20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ac9cf0d20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ac9cf0d20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d0a5d1cb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ad0a5d1cb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d0a5d1cb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ad0a5d1cb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ad0a5d1cb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ad0a5d1cb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d0a5d1cb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ad0a5d1cb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ac9cf0d20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ac9cf0d20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ad0a5d1cb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ad0a5d1cb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d0a5d1cb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ad0a5d1cb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ac9cf0d20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ac9cf0d20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c9cf0d20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c9cf0d20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9a36f8df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9a36f8df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ac9cf0d20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ac9cf0d20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ac9cf0d20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ac9cf0d20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ac9cf0d20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ac9cf0d20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ac9cf0d20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ac9cf0d20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6F4F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rxiv.org/search/cs?searchtype=author&amp;query=Taromi,+A+D" TargetMode="External"/><Relationship Id="rId4" Type="http://schemas.openxmlformats.org/officeDocument/2006/relationships/hyperlink" Target="https://arxiv.org/search/cs?searchtype=author&amp;query=Heydari,+S" TargetMode="External"/><Relationship Id="rId5" Type="http://schemas.openxmlformats.org/officeDocument/2006/relationships/hyperlink" Target="https://arxiv.org/search/cs?searchtype=author&amp;query=Hooshmand,+M" TargetMode="External"/><Relationship Id="rId6" Type="http://schemas.openxmlformats.org/officeDocument/2006/relationships/hyperlink" Target="https://arxiv.org/search/cs?searchtype=author&amp;query=Ramezani,+M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food.com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food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21631" l="13195" r="14934" t="17452"/>
          <a:stretch/>
        </p:blipFill>
        <p:spPr>
          <a:xfrm>
            <a:off x="3482900" y="621525"/>
            <a:ext cx="2503601" cy="212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136750" y="2961275"/>
            <a:ext cx="538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93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Recipes You’ll Love, Before You Know It.</a:t>
            </a:r>
            <a:endParaRPr sz="1800">
              <a:solidFill>
                <a:srgbClr val="00393F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577000" y="4172525"/>
            <a:ext cx="231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93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By Rohan Arcot</a:t>
            </a:r>
            <a:endParaRPr sz="1800">
              <a:solidFill>
                <a:srgbClr val="00393F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104" y="0"/>
            <a:ext cx="410224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2"/>
          <p:cNvSpPr txBox="1"/>
          <p:nvPr/>
        </p:nvSpPr>
        <p:spPr>
          <a:xfrm>
            <a:off x="364600" y="1568250"/>
            <a:ext cx="34503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Most frequent tags reveal recipe organization structure.</a:t>
            </a:r>
            <a:endParaRPr sz="18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Dominant themes like preparation style, time-to-make, dietary categories, cuisine. </a:t>
            </a:r>
            <a:endParaRPr sz="18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575" y="95850"/>
            <a:ext cx="3989901" cy="398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097" y="95850"/>
            <a:ext cx="3879003" cy="39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/>
        </p:nvSpPr>
        <p:spPr>
          <a:xfrm>
            <a:off x="5246175" y="4157150"/>
            <a:ext cx="31500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Random active subset - 400x400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Shows extreme sparsity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282700" y="4157150"/>
            <a:ext cx="44844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Active</a:t>
            </a:r>
            <a:r>
              <a:rPr lang="en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 users x recipes (</a:t>
            </a:r>
            <a:r>
              <a:rPr lang="en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sorted</a:t>
            </a:r>
            <a:r>
              <a:rPr lang="en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) - 2000x2000</a:t>
            </a:r>
            <a:endParaRPr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Reveals structured sparsity and long-tail behavior</a:t>
            </a:r>
            <a:endParaRPr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/>
        </p:nvSpPr>
        <p:spPr>
          <a:xfrm>
            <a:off x="35925" y="580774"/>
            <a:ext cx="8831100" cy="4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Inspiration: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Deep learning + side information + attention as SOTA trends for rating prediction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“</a:t>
            </a:r>
            <a:r>
              <a:rPr lang="en" sz="1500">
                <a:solidFill>
                  <a:schemeClr val="dk2"/>
                </a:solidFill>
                <a:latin typeface="Lora SemiBold"/>
                <a:ea typeface="Lora SemiBold"/>
                <a:cs typeface="Lora SemiBold"/>
                <a:sym typeface="Lora SemiBold"/>
              </a:rPr>
              <a:t>RSAttAE: An Information-Aware Attention-based Autoencoder Recommender System</a:t>
            </a: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” </a:t>
            </a:r>
            <a:r>
              <a:rPr lang="en" sz="1500">
                <a:solidFill>
                  <a:schemeClr val="dk2"/>
                </a:solidFill>
                <a:uFill>
                  <a:noFill/>
                </a:uFill>
                <a:latin typeface="Lora Medium"/>
                <a:ea typeface="Lora Medium"/>
                <a:cs typeface="Lora Medium"/>
                <a:sym typeface="Lora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Taromi</a:t>
            </a: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, </a:t>
            </a:r>
            <a:r>
              <a:rPr lang="en" sz="1500">
                <a:solidFill>
                  <a:schemeClr val="dk2"/>
                </a:solidFill>
                <a:uFill>
                  <a:noFill/>
                </a:uFill>
                <a:latin typeface="Lora Medium"/>
                <a:ea typeface="Lora Medium"/>
                <a:cs typeface="Lora Medium"/>
                <a:sym typeface="Lora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Heydari</a:t>
            </a: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, </a:t>
            </a:r>
            <a:r>
              <a:rPr lang="en" sz="1500">
                <a:solidFill>
                  <a:schemeClr val="dk2"/>
                </a:solidFill>
                <a:uFill>
                  <a:noFill/>
                </a:uFill>
                <a:latin typeface="Lora Medium"/>
                <a:ea typeface="Lora Medium"/>
                <a:cs typeface="Lora Medium"/>
                <a:sym typeface="Lora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Hooshmand</a:t>
            </a: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, </a:t>
            </a:r>
            <a:r>
              <a:rPr lang="en" sz="1500">
                <a:solidFill>
                  <a:schemeClr val="dk2"/>
                </a:solidFill>
                <a:uFill>
                  <a:noFill/>
                </a:uFill>
                <a:latin typeface="Lora Medium"/>
                <a:ea typeface="Lora Medium"/>
                <a:cs typeface="Lora Medium"/>
                <a:sym typeface="Lora Medium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Ramezani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Attention-based autoencoders + entity features -&gt; better rating prediction and cold start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Cross-attention layer to incorporate side-information into learned embeddings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SideFeatRSAttAE: incorporate far richer side-features into the model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Input: UserID, RecipeID, Recipe side features (time, nutrition, #steps, #ingredients, tags)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Output: predicted rating 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Objective minimize MSE/RMSE on held-out interactions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Approach: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User embedding + item embedding + side-feature embedding.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Multi-head attention over [user, item, side] (3 tokens)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MLP + biases -&gt; rating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285525" y="103200"/>
            <a:ext cx="67578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Recommendation System Task: SideFeat-AttAE</a:t>
            </a:r>
            <a:endParaRPr b="1" sz="2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/>
        </p:nvSpPr>
        <p:spPr>
          <a:xfrm>
            <a:off x="35925" y="580774"/>
            <a:ext cx="8831100" cy="4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Evaluation Setup</a:t>
            </a: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: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 u="sng">
                <a:solidFill>
                  <a:schemeClr val="hlink"/>
                </a:solidFill>
                <a:latin typeface="Lora Medium"/>
                <a:ea typeface="Lora Medium"/>
                <a:cs typeface="Lora Medium"/>
                <a:sym typeface="Lora Medium"/>
                <a:hlinkClick r:id="rId3"/>
              </a:rPr>
              <a:t>Food.com</a:t>
            </a: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 train/validation/test splits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Metrics: MSE (mean squared error)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Standard for rating prediction and compatible with SVD/MSE loss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Train SideFeatRSAttAE with MSE loss. Log training/validation MSE per </a:t>
            </a: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epoch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Baselines: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Trivial: Global mean. Item mean. User mean.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Classical: Matrix Factorization (Surprise SVD)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Pros/Cons: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MF/SVD: simple, strong, efficient, but no side information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SideFeatR-AttAE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Pros: uses more metadata, more expressive, better for cold start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Cons: more parameters, needs careful training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285525" y="103200"/>
            <a:ext cx="67578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Recommendation System Task: SideFeat-AttAE</a:t>
            </a:r>
            <a:endParaRPr b="1" sz="2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07125" cy="32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150" y="184050"/>
            <a:ext cx="4105825" cy="305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 txBox="1"/>
          <p:nvPr/>
        </p:nvSpPr>
        <p:spPr>
          <a:xfrm>
            <a:off x="5525025" y="3434750"/>
            <a:ext cx="3000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Test MSE 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SideFeatAttAE: 0.712 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Matrix Fact: 0.75337 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Global Mean: 0.845 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Item Mean: 0.845 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User Mean: 0.75353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35925" y="580774"/>
            <a:ext cx="8831100" cy="4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Model Improvements: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Text encoders: recipe name/steps or review text embeddings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User-side features: nutrition preference, cuisine preference, cooking preferences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More regularization: dropout, layernorm, learning rate </a:t>
            </a: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schedules</a:t>
            </a: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, better hyperparameter search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Beyond Rating Prediction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Use learned embeddings for top-N recommendation &amp; recipe discovery (“you might also cook…”)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Incorporate dietary constraints and health/</a:t>
            </a: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nutrition</a:t>
            </a: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 goals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Wider Impact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Same architecture can be applied to: movie/books/music recommendation, E-commerce products, etc. 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Any domain where we have user-item interactions + rich item features + user preferences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285525" y="103200"/>
            <a:ext cx="67578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Recommendation System Task: SideFeat-AttAE</a:t>
            </a:r>
            <a:endParaRPr b="1" sz="2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/>
        </p:nvSpPr>
        <p:spPr>
          <a:xfrm>
            <a:off x="285525" y="103200"/>
            <a:ext cx="73248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NLP</a:t>
            </a:r>
            <a:r>
              <a:rPr b="1" lang="en" sz="2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Task: Transformer Model (DeBERTa) &amp; TF-IDF</a:t>
            </a:r>
            <a:endParaRPr b="1" sz="2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4" name="Google Shape;154;p28"/>
          <p:cNvSpPr txBox="1"/>
          <p:nvPr/>
        </p:nvSpPr>
        <p:spPr>
          <a:xfrm>
            <a:off x="35925" y="580774"/>
            <a:ext cx="8831100" cy="4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Task &amp; Data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Predict 1-5 star rating from review text (sentiment regression)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Use raw interaction data joined with train/val/test splits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Baselines: TF-IDF + Ridge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TF-IDF on reviews + Ridge regression to predict real-valued rating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Main Model - Transformer regression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Fine-tuned DaBERTa: review -&gt; dense embedding -&gt; scalar rating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Trained end-to-end with MSE </a:t>
            </a: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loss on rating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Why Transformer &gt; TF-IDF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TF-IDF: bag of words, no word order, linear weights on tokens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Transformer: model context + semantics, better understanding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Evaluation: MSE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ora SemiBold"/>
                <a:ea typeface="Lora SemiBold"/>
                <a:cs typeface="Lora SemiBold"/>
                <a:sym typeface="Lora SemiBold"/>
              </a:rPr>
              <a:t>Results</a:t>
            </a:r>
            <a:endParaRPr sz="1500"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Lora Medium"/>
                <a:ea typeface="Lora Medium"/>
                <a:cs typeface="Lora Medium"/>
                <a:sym typeface="Lora Medium"/>
              </a:rPr>
              <a:t>Transformer MSE: 0.286</a:t>
            </a:r>
            <a:endParaRPr sz="1500"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Lora Medium"/>
                <a:ea typeface="Lora Medium"/>
                <a:cs typeface="Lora Medium"/>
                <a:sym typeface="Lora Medium"/>
              </a:rPr>
              <a:t>Tfidf + ridge MSE: 0.378</a:t>
            </a:r>
            <a:endParaRPr sz="1050">
              <a:solidFill>
                <a:srgbClr val="E3E3E3"/>
              </a:solidFill>
              <a:highlight>
                <a:srgbClr val="282A2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50">
              <a:solidFill>
                <a:srgbClr val="E3E3E3"/>
              </a:solidFill>
              <a:highlight>
                <a:srgbClr val="282A2C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0" name="Google Shape;160;p29"/>
          <p:cNvSpPr txBox="1"/>
          <p:nvPr/>
        </p:nvSpPr>
        <p:spPr>
          <a:xfrm>
            <a:off x="285525" y="103200"/>
            <a:ext cx="67578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NLP</a:t>
            </a:r>
            <a:r>
              <a:rPr b="1" lang="en" sz="2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Task: Transformer (DeBERTa) vs TF-IDF </a:t>
            </a:r>
            <a:endParaRPr b="1" sz="2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0" y="277329"/>
            <a:ext cx="4495474" cy="24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800" y="305342"/>
            <a:ext cx="4435401" cy="23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600" y="2734901"/>
            <a:ext cx="3969492" cy="236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3075" y="2727601"/>
            <a:ext cx="3993975" cy="23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0"/>
          <p:cNvSpPr txBox="1"/>
          <p:nvPr/>
        </p:nvSpPr>
        <p:spPr>
          <a:xfrm rot="814">
            <a:off x="4000500" y="150"/>
            <a:ext cx="12672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TF+IDF results</a:t>
            </a:r>
            <a:endParaRPr b="1"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250" y="771950"/>
            <a:ext cx="7097200" cy="42339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1"/>
          <p:cNvSpPr txBox="1"/>
          <p:nvPr/>
        </p:nvSpPr>
        <p:spPr>
          <a:xfrm>
            <a:off x="285525" y="103200"/>
            <a:ext cx="67578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TF+IDF Results</a:t>
            </a:r>
            <a:endParaRPr b="1" sz="2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35925" y="580774"/>
            <a:ext cx="8831100" cy="4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AutoNum type="arabicPeriod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Recommendation System Task: Predict explicit user ratings for recipes 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➔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Model: </a:t>
            </a: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SideFeat-AttAE: </a:t>
            </a: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an I</a:t>
            </a: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nformation-Aware attention based autoencoder hybrid recommender system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◆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Learns u</a:t>
            </a: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ser embeddings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◆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Learns item embeddings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◆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Uses Recipe features (minutes, #steps, #ingredients, nutrition, tags)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❖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Evaluation Metrics: MSE on train -&gt; validation -&gt; test splits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●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Strong Baseline: Matrix Factorization (SVD)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 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AutoNum type="arabicPeriod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Review-Based NLP Task: Predict user’s rating from the written review text 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➔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Fine-tuned DeBERTa-v3 regression model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◆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Captures subtle, contextual sentiment in reviews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◆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Maps text -&gt; continuous rating score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❖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Evaluation: MSE on train-&gt;validation-&gt;test splits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●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Strong Baseline: TF-IDF + Ridge Regression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85525" y="103200"/>
            <a:ext cx="48126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Predictive Tasks - User Ratings</a:t>
            </a:r>
            <a:endParaRPr b="1" sz="2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3"/>
          <p:cNvPicPr preferRelativeResize="0"/>
          <p:nvPr/>
        </p:nvPicPr>
        <p:blipFill rotWithShape="1">
          <a:blip r:embed="rId3">
            <a:alphaModFix/>
          </a:blip>
          <a:srcRect b="21631" l="13195" r="14934" t="17452"/>
          <a:stretch/>
        </p:blipFill>
        <p:spPr>
          <a:xfrm>
            <a:off x="3785788" y="148300"/>
            <a:ext cx="1684826" cy="142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/>
        </p:nvSpPr>
        <p:spPr>
          <a:xfrm>
            <a:off x="3337204" y="2934650"/>
            <a:ext cx="246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393F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Thank You!</a:t>
            </a:r>
            <a:endParaRPr sz="2800">
              <a:solidFill>
                <a:srgbClr val="00393F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35925" y="419245"/>
            <a:ext cx="8831100" cy="4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●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This dataset was scraped from </a:t>
            </a:r>
            <a:r>
              <a:rPr lang="en" sz="1500">
                <a:solidFill>
                  <a:schemeClr val="dk2"/>
                </a:solidFill>
                <a:uFill>
                  <a:noFill/>
                </a:uFill>
                <a:latin typeface="Lora Medium"/>
                <a:ea typeface="Lora Medium"/>
                <a:cs typeface="Lora Medium"/>
                <a:sym typeface="Lora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Food.com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●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Consists of 230K+ recipes and 1M+ user interactions (reviews) covering 18 years. (2000-2018). 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●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Recipes kept if &gt;= 3 steps and 4-20 ingredients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●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Users kept if &gt;= 4 reviews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●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After filtering -&gt; 180K+ recipes and 700k+ reviews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●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Original use is to support personalized recipe generation and recommendation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○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Given a recipe name + partial ingredients + user history, generate a full recipe that matches the user’s tastes.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○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“</a:t>
            </a:r>
            <a:r>
              <a:rPr lang="en" sz="1500">
                <a:solidFill>
                  <a:schemeClr val="dk2"/>
                </a:solidFill>
                <a:latin typeface="Lora SemiBold"/>
                <a:ea typeface="Lora SemiBold"/>
                <a:cs typeface="Lora SemiBold"/>
                <a:sym typeface="Lora SemiBold"/>
              </a:rPr>
              <a:t>Generating Personalized Recipes from Historical User Preferences</a:t>
            </a: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” Majumder, Li, Ni, McAuley — EMNLP/IJCNLP 2019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○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Techniques: GRU encoder-decoder with three personalized attention modules: prior recipe attention, prior technique attention, and prior name attention to learn what the user likes based on previous recipes. 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○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Results: Personalized models beat all baselines in perplexity, coherence, personalization accuracy, and human preference. Human evaluators prefer personalized recipes 63% of the time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○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Conclusion: Personalization is key. User-aware </a:t>
            </a: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attention</a:t>
            </a: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 leads to more plausible, coherent, and customized recipes.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 u="sng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285525" y="0"/>
            <a:ext cx="30627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Dataset + Prior Work</a:t>
            </a:r>
            <a:endParaRPr b="1" sz="2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4425" y="663044"/>
            <a:ext cx="2953600" cy="204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35925" y="4516"/>
            <a:ext cx="5515500" cy="51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Raw Data</a:t>
            </a:r>
            <a:endParaRPr sz="1500" u="sng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●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RAW_recipes.csv: list of all recipes with metadata including ingredients, steps, nutrition facts, tags, and timestamps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●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RAW_interactions.csv: All user-recipe interactions containing ratings, reviews, and review dates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Interaction Split Files</a:t>
            </a: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 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-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interactions_train/validation/test csv: user-recipe interactions with remapped indices for modeling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Preprocessed Data</a:t>
            </a: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: 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●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PP_recipes.csv: tokenized and structured recipe features including name tokens, step tokens, ingredients IDs, techniques, and calorie level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●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PP_users.csv: User-level behavioral features including technique preferences, items rated, and corresponding rating histories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Ingredient Mapping</a:t>
            </a:r>
            <a:endParaRPr sz="1500" u="sng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ora Medium"/>
              <a:buChar char="●"/>
            </a:pPr>
            <a:r>
              <a:rPr lang="en" sz="15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Ingr_map.pkl: mapping from raw ingredient text to canonical ingredient IDs and standardized forms</a:t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 u="sng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6463700" y="87587"/>
            <a:ext cx="17184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Datasets</a:t>
            </a:r>
            <a:endParaRPr b="1" sz="2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4375" y="2814950"/>
            <a:ext cx="1477725" cy="22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450" y="446550"/>
            <a:ext cx="6380126" cy="419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113325" y="913150"/>
            <a:ext cx="2351100" cy="29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Rating distribution shows strong positive bias. </a:t>
            </a:r>
            <a:endParaRPr sz="18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Reviews cluster around 4-5 stars and substantial neutral reviews (0 stars). </a:t>
            </a:r>
            <a:endParaRPr sz="18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00" y="454550"/>
            <a:ext cx="6280949" cy="38775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6565275" y="805450"/>
            <a:ext cx="2351100" cy="29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Most recipes </a:t>
            </a:r>
            <a:r>
              <a:rPr lang="en" sz="18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receive</a:t>
            </a:r>
            <a:r>
              <a:rPr lang="en" sz="18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 very few ratings</a:t>
            </a:r>
            <a:endParaRPr sz="18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Follows a heavy-tailed distribution</a:t>
            </a:r>
            <a:endParaRPr sz="18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00" y="172875"/>
            <a:ext cx="8850477" cy="345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1670200" y="3798150"/>
            <a:ext cx="63444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Recipe submissions surged from 2002 to 2009, peaking in 2007. Creates temporal imbalances influencing interaction density and popularity.</a:t>
            </a:r>
            <a:endParaRPr sz="18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01" y="318200"/>
            <a:ext cx="5749649" cy="45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/>
        </p:nvSpPr>
        <p:spPr>
          <a:xfrm>
            <a:off x="6650550" y="1077600"/>
            <a:ext cx="2153700" cy="29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Nutrition attributes reveal strong correlations. </a:t>
            </a:r>
            <a:endParaRPr sz="18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Calories correlate heavily with carbs and sugar, while sodium is mostly independent.</a:t>
            </a:r>
            <a:endParaRPr sz="18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975" y="596575"/>
            <a:ext cx="6112276" cy="37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/>
        </p:nvSpPr>
        <p:spPr>
          <a:xfrm>
            <a:off x="391525" y="675375"/>
            <a:ext cx="1848600" cy="3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 Medium"/>
                <a:ea typeface="Lora Medium"/>
                <a:cs typeface="Lora Medium"/>
                <a:sym typeface="Lora Medium"/>
              </a:rPr>
              <a:t>Recipes with few ratings have extreme and unstable averages. Popular recipes regress toward a stable mean</a:t>
            </a:r>
            <a:endParaRPr sz="1800">
              <a:solidFill>
                <a:schemeClr val="dk2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